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5" r:id="rId11"/>
    <p:sldId id="274" r:id="rId12"/>
    <p:sldId id="276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</p:sld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11"/>
    <p:restoredTop sz="98923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5.png"  /><Relationship Id="rId16" Type="http://schemas.openxmlformats.org/officeDocument/2006/relationships/image" Target="../media/image26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image" Target="../media/image2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image" Target="../media/image3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image" Target="../media/image3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image" Target="../media/image3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image" Target="../media/image3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image" Target="../media/image3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image" Target="../media/image3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image" Target="../media/image4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0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가로 글상자 2"/>
          <p:cNvSpPr txBox="1"/>
          <p:nvPr/>
        </p:nvSpPr>
        <p:spPr>
          <a:xfrm>
            <a:off x="2081847" y="1203959"/>
            <a:ext cx="1162593" cy="27051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  <a:latin typeface="Pretendard Medium"/>
                <a:ea typeface="Pretendard Medium"/>
              </a:rPr>
              <a:t>_</a:t>
            </a:r>
            <a:r>
              <a:rPr lang="ko-KR" altLang="en-US" sz="1200">
                <a:solidFill>
                  <a:srgbClr val="808080"/>
                </a:solidFill>
                <a:latin typeface="Pretendard Medium"/>
                <a:ea typeface="Pretendard Medium"/>
              </a:rPr>
              <a:t>게임 내 이미지</a:t>
            </a:r>
            <a:endParaRPr lang="ko-KR" altLang="en-US" sz="1200">
              <a:solidFill>
                <a:srgbClr val="808080"/>
              </a:solidFill>
              <a:latin typeface="Pretendard Medium"/>
              <a:ea typeface="Pretendard Medium"/>
            </a:endParaRPr>
          </a:p>
        </p:txBody>
      </p:sp>
      <p:grpSp>
        <p:nvGrpSpPr>
          <p:cNvPr id="9" name=""/>
          <p:cNvGrpSpPr/>
          <p:nvPr/>
        </p:nvGrpSpPr>
        <p:grpSpPr>
          <a:xfrm rot="0">
            <a:off x="1535430" y="1995358"/>
            <a:ext cx="14485620" cy="6696837"/>
            <a:chOff x="1158238" y="1995358"/>
            <a:chExt cx="14485620" cy="669683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58238" y="1995359"/>
              <a:ext cx="5040630" cy="6696837"/>
            </a:xfrm>
            <a:prstGeom prst="rect">
              <a:avLst/>
            </a:prstGeom>
          </p:spPr>
        </p:pic>
        <p:sp>
          <p:nvSpPr>
            <p:cNvPr id="5" name="가로 글상자 4"/>
            <p:cNvSpPr txBox="1"/>
            <p:nvPr/>
          </p:nvSpPr>
          <p:spPr>
            <a:xfrm>
              <a:off x="6277926" y="8326436"/>
              <a:ext cx="2078354" cy="36576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>
                  <a:solidFill>
                    <a:schemeClr val="lt1"/>
                  </a:solidFill>
                </a:rPr>
                <a:t>Normal Background</a:t>
              </a:r>
              <a:endParaRPr lang="en-US" altLang="ko-KR">
                <a:solidFill>
                  <a:schemeClr val="lt1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778240" y="1995358"/>
              <a:ext cx="5040630" cy="6696837"/>
            </a:xfrm>
            <a:prstGeom prst="rect">
              <a:avLst/>
            </a:prstGeom>
          </p:spPr>
        </p:pic>
        <p:sp>
          <p:nvSpPr>
            <p:cNvPr id="8" name="가로 글상자 7"/>
            <p:cNvSpPr txBox="1"/>
            <p:nvPr/>
          </p:nvSpPr>
          <p:spPr>
            <a:xfrm>
              <a:off x="13818870" y="8326435"/>
              <a:ext cx="1824989" cy="36576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rPr>
                <a:t>Hard Background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가로 글상자 2"/>
          <p:cNvSpPr txBox="1"/>
          <p:nvPr/>
        </p:nvSpPr>
        <p:spPr>
          <a:xfrm>
            <a:off x="2081847" y="1203959"/>
            <a:ext cx="1162593" cy="27051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  <a:latin typeface="Pretendard Medium"/>
                <a:ea typeface="Pretendard Medium"/>
              </a:rPr>
              <a:t>_</a:t>
            </a:r>
            <a:r>
              <a:rPr lang="ko-KR" altLang="en-US" sz="1200">
                <a:solidFill>
                  <a:srgbClr val="808080"/>
                </a:solidFill>
                <a:latin typeface="Pretendard Medium"/>
                <a:ea typeface="Pretendard Medium"/>
              </a:rPr>
              <a:t>게임 내 이미지</a:t>
            </a:r>
            <a:endParaRPr lang="ko-KR" altLang="en-US" sz="1200">
              <a:solidFill>
                <a:srgbClr val="808080"/>
              </a:solidFill>
              <a:latin typeface="Pretendard Medium"/>
              <a:ea typeface="Pretendard Medium"/>
            </a:endParaRPr>
          </a:p>
        </p:txBody>
      </p:sp>
      <p:grpSp>
        <p:nvGrpSpPr>
          <p:cNvPr id="52" name=""/>
          <p:cNvGrpSpPr/>
          <p:nvPr/>
        </p:nvGrpSpPr>
        <p:grpSpPr>
          <a:xfrm rot="0">
            <a:off x="1688633" y="2237422"/>
            <a:ext cx="14179214" cy="6791415"/>
            <a:chOff x="1688633" y="2237422"/>
            <a:chExt cx="14179214" cy="6791415"/>
          </a:xfrm>
        </p:grpSpPr>
        <p:grpSp>
          <p:nvGrpSpPr>
            <p:cNvPr id="51" name=""/>
            <p:cNvGrpSpPr/>
            <p:nvPr/>
          </p:nvGrpSpPr>
          <p:grpSpPr>
            <a:xfrm rot="0">
              <a:off x="2857072" y="2237422"/>
              <a:ext cx="11842335" cy="2700337"/>
              <a:chOff x="2706961" y="2237422"/>
              <a:chExt cx="11842335" cy="2700337"/>
            </a:xfrm>
          </p:grpSpPr>
          <p:grpSp>
            <p:nvGrpSpPr>
              <p:cNvPr id="50" name=""/>
              <p:cNvGrpSpPr/>
              <p:nvPr/>
            </p:nvGrpSpPr>
            <p:grpSpPr>
              <a:xfrm rot="0">
                <a:off x="2706961" y="2237422"/>
                <a:ext cx="2571611" cy="2700337"/>
                <a:chOff x="2706961" y="2237422"/>
                <a:chExt cx="2571611" cy="2700337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2706961" y="2237422"/>
                  <a:ext cx="1440180" cy="2700337"/>
                </a:xfrm>
                <a:prstGeom prst="rect">
                  <a:avLst/>
                </a:prstGeom>
              </p:spPr>
            </p:pic>
            <p:sp>
              <p:nvSpPr>
                <p:cNvPr id="11" name="가로 글상자 10"/>
                <p:cNvSpPr txBox="1"/>
                <p:nvPr/>
              </p:nvSpPr>
              <p:spPr>
                <a:xfrm>
                  <a:off x="4045223" y="3798573"/>
                  <a:ext cx="1233349" cy="11391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pPr marL="0" lvl="0" indent="0" algn="l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</a:rPr>
                    <a:t>Me</a:t>
                  </a:r>
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Pretendard Medium"/>
                    <a:ea typeface="Pretendard Medium"/>
                  </a:endParaRPr>
                </a:p>
                <a:p>
                  <a:pPr marL="0" lvl="0" indent="0" algn="l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  <a:cs typeface="Calibri"/>
                    </a:rPr>
                    <a:t>빗자루를 타고 </a:t>
                  </a:r>
    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Pretendard Medium"/>
                    <a:ea typeface="Pretendard Medium"/>
                    <a:cs typeface="Calibri"/>
                  </a:endParaRPr>
                </a:p>
                <a:p>
                  <a:pPr marL="0" lvl="0" indent="0" algn="l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  <a:cs typeface="Calibri"/>
                    </a:rPr>
                    <a:t>날고 있는 모습</a:t>
                  </a:r>
    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Pretendard Medium"/>
                    <a:ea typeface="Pretendard Medium"/>
                    <a:cs typeface="Calibri"/>
                  </a:endParaRPr>
                </a:p>
              </p:txBody>
            </p:sp>
          </p:grpSp>
          <p:grpSp>
            <p:nvGrpSpPr>
              <p:cNvPr id="49" name=""/>
              <p:cNvGrpSpPr/>
              <p:nvPr/>
            </p:nvGrpSpPr>
            <p:grpSpPr>
              <a:xfrm rot="0">
                <a:off x="6555104" y="2687478"/>
                <a:ext cx="7994191" cy="1800225"/>
                <a:chOff x="6555105" y="3137535"/>
                <a:chExt cx="7994191" cy="1800225"/>
              </a:xfrm>
            </p:grpSpPr>
            <p:grpSp>
              <p:nvGrpSpPr>
                <p:cNvPr id="16" name=""/>
                <p:cNvGrpSpPr/>
                <p:nvPr/>
              </p:nvGrpSpPr>
              <p:grpSpPr>
                <a:xfrm rot="0">
                  <a:off x="6555105" y="3137535"/>
                  <a:ext cx="5760720" cy="1800225"/>
                  <a:chOff x="4730114" y="4037647"/>
                  <a:chExt cx="5760720" cy="1800225"/>
                </a:xfrm>
              </p:grpSpPr>
              <p:pic>
                <p:nvPicPr>
                  <p:cNvPr id="12" name="그림 11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tretch>
                    <a:fillRect/>
                  </a:stretch>
                </p:blipFill>
                <p:spPr>
                  <a:xfrm>
                    <a:off x="4730114" y="4127659"/>
                    <a:ext cx="1440180" cy="1620202"/>
                  </a:xfrm>
                  <a:prstGeom prst="rect">
                    <a:avLst/>
                  </a:prstGeom>
                </p:spPr>
              </p:pic>
              <p:pic>
                <p:nvPicPr>
                  <p:cNvPr id="13" name="그림 12"/>
                  <p:cNvPicPr/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6170294" y="4037647"/>
                    <a:ext cx="1440180" cy="1800225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림 13"/>
                  <p:cNvPicPr/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7610474" y="4127658"/>
                    <a:ext cx="1440180" cy="1620202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tretch>
                    <a:fillRect/>
                  </a:stretch>
                </p:blipFill>
                <p:spPr>
                  <a:xfrm>
                    <a:off x="9050654" y="4217670"/>
                    <a:ext cx="1440180" cy="144018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" name="가로 글상자 18"/>
                <p:cNvSpPr txBox="1"/>
                <p:nvPr/>
              </p:nvSpPr>
              <p:spPr>
                <a:xfrm>
                  <a:off x="12315825" y="4444366"/>
                  <a:ext cx="2233471" cy="4933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pPr marL="0" lvl="0" indent="0" algn="l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</a:rPr>
                    <a:t>Halloween Monster</a:t>
                  </a:r>
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Pretendard Medium"/>
                    <a:ea typeface="Pretendard Medium"/>
                  </a:endParaRPr>
                </a:p>
              </p:txBody>
            </p:sp>
          </p:grpSp>
        </p:grpSp>
        <p:grpSp>
          <p:nvGrpSpPr>
            <p:cNvPr id="48" name=""/>
            <p:cNvGrpSpPr/>
            <p:nvPr/>
          </p:nvGrpSpPr>
          <p:grpSpPr>
            <a:xfrm rot="0">
              <a:off x="1688633" y="5736886"/>
              <a:ext cx="14179214" cy="3291952"/>
              <a:chOff x="1688633" y="5736886"/>
              <a:chExt cx="14179214" cy="3291952"/>
            </a:xfrm>
          </p:grpSpPr>
          <p:grpSp>
            <p:nvGrpSpPr>
              <p:cNvPr id="42" name=""/>
              <p:cNvGrpSpPr/>
              <p:nvPr/>
            </p:nvGrpSpPr>
            <p:grpSpPr>
              <a:xfrm rot="0">
                <a:off x="1811572" y="5736886"/>
                <a:ext cx="13933336" cy="1412917"/>
                <a:chOff x="1361757" y="5860711"/>
                <a:chExt cx="13933336" cy="1412917"/>
              </a:xfrm>
            </p:grpSpPr>
            <p:grpSp>
              <p:nvGrpSpPr>
                <p:cNvPr id="39" name=""/>
                <p:cNvGrpSpPr/>
                <p:nvPr/>
              </p:nvGrpSpPr>
              <p:grpSpPr>
                <a:xfrm rot="0">
                  <a:off x="1361757" y="5860711"/>
                  <a:ext cx="1659748" cy="1362275"/>
                  <a:chOff x="1361757" y="5860711"/>
                  <a:chExt cx="1659748" cy="1362275"/>
                </a:xfrm>
              </p:grpSpPr>
              <p:pic>
                <p:nvPicPr>
                  <p:cNvPr id="28" name="그림 27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tretch>
                    <a:fillRect/>
                  </a:stretch>
                </p:blipFill>
                <p:spPr>
                  <a:xfrm>
                    <a:off x="1361757" y="5860711"/>
                    <a:ext cx="720090" cy="1355463"/>
                  </a:xfrm>
                  <a:prstGeom prst="rect">
                    <a:avLst/>
                  </a:prstGeom>
                </p:spPr>
              </p:pic>
              <p:sp>
                <p:nvSpPr>
                  <p:cNvPr id="29" name="가로 글상자 28"/>
                  <p:cNvSpPr txBox="1"/>
                  <p:nvPr/>
                </p:nvSpPr>
                <p:spPr>
                  <a:xfrm>
                    <a:off x="2081847" y="6727723"/>
                    <a:ext cx="939658" cy="4952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p>
                    <a:pPr marL="0" lvl="0" indent="0" algn="l" defTabSz="914400" rtl="0" eaLnBrk="1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  <a:solidFill>
                          <a:srgbClr val="ffffff"/>
                        </a:solidFill>
                        <a:latin typeface="Pretendard Medium"/>
                        <a:ea typeface="Pretendard Medium"/>
                      </a:rPr>
                      <a:t>Missile</a:t>
                    </a: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</a:endParaRPr>
                  </a:p>
                </p:txBody>
              </p:sp>
            </p:grpSp>
            <p:grpSp>
              <p:nvGrpSpPr>
                <p:cNvPr id="40" name=""/>
                <p:cNvGrpSpPr/>
                <p:nvPr/>
              </p:nvGrpSpPr>
              <p:grpSpPr>
                <a:xfrm rot="0">
                  <a:off x="5230755" y="6280058"/>
                  <a:ext cx="2725005" cy="936117"/>
                  <a:chOff x="4661897" y="6280058"/>
                  <a:chExt cx="2725005" cy="936117"/>
                </a:xfrm>
              </p:grpSpPr>
              <p:pic>
                <p:nvPicPr>
                  <p:cNvPr id="20" name="그림 19"/>
                  <p:cNvPicPr/>
                  <p:nvPr/>
                </p:nvPicPr>
                <p:blipFill rotWithShape="1">
                  <a:blip r:embed="rId10"/>
                  <a:stretch>
                    <a:fillRect/>
                  </a:stretch>
                </p:blipFill>
                <p:spPr>
                  <a:xfrm>
                    <a:off x="4661897" y="6280058"/>
                    <a:ext cx="1440180" cy="936117"/>
                  </a:xfrm>
                  <a:prstGeom prst="rect">
                    <a:avLst/>
                  </a:prstGeom>
                </p:spPr>
              </p:pic>
              <p:sp>
                <p:nvSpPr>
                  <p:cNvPr id="33" name="가로 글상자 32"/>
                  <p:cNvSpPr txBox="1"/>
                  <p:nvPr/>
                </p:nvSpPr>
                <p:spPr>
                  <a:xfrm>
                    <a:off x="6102077" y="6719041"/>
                    <a:ext cx="1284825" cy="49713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lvl="0" indent="0" algn="l" defTabSz="914400" rtl="0" eaLnBrk="1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  <a:solidFill>
                          <a:srgbClr val="ffffff"/>
                        </a:solidFill>
                        <a:latin typeface="Pretendard Medium"/>
                        <a:ea typeface="Pretendard Medium"/>
                      </a:rPr>
                      <a:t> Explosion</a:t>
                    </a: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</a:endParaRPr>
                  </a:p>
                </p:txBody>
              </p:sp>
            </p:grpSp>
            <p:grpSp>
              <p:nvGrpSpPr>
                <p:cNvPr id="41" name=""/>
                <p:cNvGrpSpPr/>
                <p:nvPr/>
              </p:nvGrpSpPr>
              <p:grpSpPr>
                <a:xfrm rot="0">
                  <a:off x="10165010" y="6193493"/>
                  <a:ext cx="5130084" cy="1080135"/>
                  <a:chOff x="10165010" y="6193493"/>
                  <a:chExt cx="5130084" cy="1080135"/>
                </a:xfrm>
              </p:grpSpPr>
              <p:grpSp>
                <p:nvGrpSpPr>
                  <p:cNvPr id="38" name=""/>
                  <p:cNvGrpSpPr/>
                  <p:nvPr/>
                </p:nvGrpSpPr>
                <p:grpSpPr>
                  <a:xfrm rot="0">
                    <a:off x="10165010" y="6193493"/>
                    <a:ext cx="4077653" cy="1080135"/>
                    <a:chOff x="8778240" y="6193493"/>
                    <a:chExt cx="4077653" cy="1080135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 rotWithShape="1">
                    <a:blip r:embed="rId11"/>
                    <a:stretch>
                      <a:fillRect/>
                    </a:stretch>
                  </p:blipFill>
                  <p:spPr>
                    <a:xfrm>
                      <a:off x="8778240" y="6193493"/>
                      <a:ext cx="1080135" cy="108013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그림 24"/>
                    <p:cNvPicPr/>
                    <p:nvPr/>
                  </p:nvPicPr>
                  <p:blipFill rotWithShape="1">
                    <a:blip r:embed="rId12"/>
                    <a:stretch>
                      <a:fillRect/>
                    </a:stretch>
                  </p:blipFill>
                  <p:spPr>
                    <a:xfrm>
                      <a:off x="10276999" y="6193493"/>
                      <a:ext cx="1080135" cy="108013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" name="그림 25"/>
                    <p:cNvPicPr/>
                    <p:nvPr/>
                  </p:nvPicPr>
                  <p:blipFill rotWithShape="1">
                    <a:blip r:embed="rId13"/>
                    <a:stretch>
                      <a:fillRect/>
                    </a:stretch>
                  </p:blipFill>
                  <p:spPr>
                    <a:xfrm>
                      <a:off x="11775758" y="6193493"/>
                      <a:ext cx="1080135" cy="108013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5" name="가로 글상자 34"/>
                  <p:cNvSpPr txBox="1"/>
                  <p:nvPr/>
                </p:nvSpPr>
                <p:spPr>
                  <a:xfrm>
                    <a:off x="14615150" y="6774482"/>
                    <a:ext cx="679944" cy="49914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 marL="0" lvl="0" indent="0" algn="l" defTabSz="914400" rtl="0" eaLnBrk="1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  <a:solidFill>
                          <a:srgbClr val="ffffff"/>
                        </a:solidFill>
                        <a:latin typeface="Pretendard Medium"/>
                        <a:ea typeface="Pretendard Medium"/>
                      </a:rPr>
                      <a:t>Item</a:t>
                    </a: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</a:endParaRPr>
                  </a:p>
                </p:txBody>
              </p:sp>
            </p:grpSp>
          </p:grpSp>
          <p:grpSp>
            <p:nvGrpSpPr>
              <p:cNvPr id="47" name=""/>
              <p:cNvGrpSpPr/>
              <p:nvPr/>
            </p:nvGrpSpPr>
            <p:grpSpPr>
              <a:xfrm rot="0">
                <a:off x="1688633" y="7914948"/>
                <a:ext cx="14179214" cy="1113890"/>
                <a:chOff x="1181734" y="7914948"/>
                <a:chExt cx="14179214" cy="1113890"/>
              </a:xfrm>
            </p:grpSpPr>
            <p:grpSp>
              <p:nvGrpSpPr>
                <p:cNvPr id="43" name=""/>
                <p:cNvGrpSpPr/>
                <p:nvPr/>
              </p:nvGrpSpPr>
              <p:grpSpPr>
                <a:xfrm rot="0">
                  <a:off x="1181734" y="7931825"/>
                  <a:ext cx="1507982" cy="1080135"/>
                  <a:chOff x="1181735" y="7931826"/>
                  <a:chExt cx="1507982" cy="1080135"/>
                </a:xfrm>
              </p:grpSpPr>
              <p:pic>
                <p:nvPicPr>
                  <p:cNvPr id="27" name="그림 26"/>
                  <p:cNvPicPr>
                    <a:picLocks noChangeAspect="1"/>
                  </p:cNvPicPr>
                  <p:nvPr/>
                </p:nvPicPr>
                <p:blipFill rotWithShape="1">
                  <a:blip r:embed="rId14"/>
                  <a:stretch>
                    <a:fillRect/>
                  </a:stretch>
                </p:blipFill>
                <p:spPr>
                  <a:xfrm>
                    <a:off x="1181735" y="7931826"/>
                    <a:ext cx="1080135" cy="1080135"/>
                  </a:xfrm>
                  <a:prstGeom prst="rect">
                    <a:avLst/>
                  </a:prstGeom>
                </p:spPr>
              </p:pic>
              <p:sp>
                <p:nvSpPr>
                  <p:cNvPr id="32" name="가로 글상자 31"/>
                  <p:cNvSpPr txBox="1"/>
                  <p:nvPr/>
                </p:nvSpPr>
                <p:spPr>
                  <a:xfrm>
                    <a:off x="2081847" y="8516697"/>
                    <a:ext cx="607870" cy="4952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p>
                    <a:pPr marL="0" lvl="0" indent="0" algn="l" defTabSz="914400" rtl="0" eaLnBrk="1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  <a:solidFill>
                          <a:srgbClr val="ffffff"/>
                        </a:solidFill>
                        <a:latin typeface="Pretendard Medium"/>
                        <a:ea typeface="Pretendard Medium"/>
                      </a:rPr>
                      <a:t>Life</a:t>
                    </a:r>
    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</a:endParaRPr>
                  </a:p>
                </p:txBody>
              </p:sp>
            </p:grpSp>
            <p:grpSp>
              <p:nvGrpSpPr>
                <p:cNvPr id="45" name=""/>
                <p:cNvGrpSpPr/>
                <p:nvPr/>
              </p:nvGrpSpPr>
              <p:grpSpPr>
                <a:xfrm rot="0">
                  <a:off x="5017861" y="7914948"/>
                  <a:ext cx="2190831" cy="1113889"/>
                  <a:chOff x="4738504" y="7914948"/>
                  <a:chExt cx="2190831" cy="1113889"/>
                </a:xfrm>
              </p:grpSpPr>
              <p:pic>
                <p:nvPicPr>
                  <p:cNvPr id="24" name="그림 23"/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tretch>
                    <a:fillRect/>
                  </a:stretch>
                </p:blipFill>
                <p:spPr>
                  <a:xfrm>
                    <a:off x="4738504" y="7914948"/>
                    <a:ext cx="1080135" cy="1113889"/>
                  </a:xfrm>
                  <a:prstGeom prst="rect">
                    <a:avLst/>
                  </a:prstGeom>
                </p:spPr>
              </p:pic>
              <p:sp>
                <p:nvSpPr>
                  <p:cNvPr id="34" name="가로 글상자 33"/>
                  <p:cNvSpPr txBox="1"/>
                  <p:nvPr/>
                </p:nvSpPr>
                <p:spPr>
                  <a:xfrm>
                    <a:off x="5818639" y="8531704"/>
                    <a:ext cx="1110696" cy="49713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p>
                    <a:pPr marL="0" lvl="0" indent="0" algn="l" defTabSz="914400" rtl="0" eaLnBrk="1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  <a:solidFill>
                          <a:srgbClr val="ffffff"/>
                        </a:solidFill>
                        <a:latin typeface="Pretendard Medium"/>
                        <a:ea typeface="Pretendard Medium"/>
                      </a:rPr>
                      <a:t>item</a:t>
                    </a:r>
                    <a:r>
    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  <a:solidFill>
                          <a:srgbClr val="ffffff"/>
                        </a:solidFill>
                        <a:latin typeface="Pretendard Medium"/>
                        <a:ea typeface="Pretendard Medium"/>
                      </a:rPr>
                      <a:t> </a:t>
                    </a:r>
                    <a:r>
      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      <a:solidFill>
                          <a:srgbClr val="ffffff"/>
                        </a:solidFill>
                        <a:latin typeface="Pretendard Medium"/>
                        <a:ea typeface="Pretendard Medium"/>
                      </a:rPr>
                      <a:t>Get</a:t>
                    </a: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</a:endParaRPr>
                  </a:p>
                </p:txBody>
              </p:sp>
            </p:grpSp>
            <p:grpSp>
              <p:nvGrpSpPr>
                <p:cNvPr id="46" name=""/>
                <p:cNvGrpSpPr/>
                <p:nvPr/>
              </p:nvGrpSpPr>
              <p:grpSpPr>
                <a:xfrm rot="0">
                  <a:off x="9536836" y="8090893"/>
                  <a:ext cx="5824113" cy="762000"/>
                  <a:chOff x="9536836" y="8266837"/>
                  <a:chExt cx="5824113" cy="762000"/>
                </a:xfrm>
              </p:grpSpPr>
              <p:pic>
                <p:nvPicPr>
                  <p:cNvPr id="30" name="그림 29"/>
                  <p:cNvPicPr>
                    <a:picLocks noChangeAspect="1"/>
                  </p:cNvPicPr>
                  <p:nvPr/>
                </p:nvPicPr>
                <p:blipFill rotWithShape="1">
                  <a:blip r:embed="rId16"/>
                  <a:stretch>
                    <a:fillRect/>
                  </a:stretch>
                </p:blipFill>
                <p:spPr>
                  <a:xfrm>
                    <a:off x="9536836" y="8266837"/>
                    <a:ext cx="5334000" cy="762000"/>
                  </a:xfrm>
                  <a:prstGeom prst="rect">
                    <a:avLst/>
                  </a:prstGeom>
                </p:spPr>
              </p:pic>
              <p:sp>
                <p:nvSpPr>
                  <p:cNvPr id="36" name="가로 글상자 35"/>
                  <p:cNvSpPr txBox="1"/>
                  <p:nvPr/>
                </p:nvSpPr>
                <p:spPr>
                  <a:xfrm>
                    <a:off x="14549296" y="8531703"/>
                    <a:ext cx="811653" cy="49713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p>
                    <a:pPr marL="0" lvl="0" indent="0" algn="l" defTabSz="914400" rtl="0" eaLnBrk="1" latinLnBrk="0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defRPr/>
                    </a:pPr>
                    <a:r>
      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  <a:solidFill>
                          <a:srgbClr val="ffffff"/>
                        </a:solidFill>
                        <a:latin typeface="Pretendard Medium"/>
                        <a:ea typeface="Pretendard Medium"/>
                      </a:rPr>
                      <a:t>필살기</a:t>
                    </a:r>
  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  <a:solidFill>
                        <a:srgbClr val="ffffff"/>
                      </a:solidFill>
                      <a:latin typeface="Pretendard Medium"/>
                      <a:ea typeface="Pretendard Medium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cxnSp>
        <p:nvCxnSpPr>
          <p:cNvPr id="3" name="선 2"/>
          <p:cNvCxnSpPr/>
          <p:nvPr/>
        </p:nvCxnSpPr>
        <p:spPr>
          <a:xfrm>
            <a:off x="1479707" y="4937760"/>
            <a:ext cx="14716126" cy="0"/>
          </a:xfrm>
          <a:prstGeom prst="line">
            <a:avLst/>
          </a:prstGeom>
          <a:ln w="635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선 3"/>
          <p:cNvCxnSpPr/>
          <p:nvPr/>
        </p:nvCxnSpPr>
        <p:spPr>
          <a:xfrm rot="16200000" flipH="1">
            <a:off x="6051835" y="4937761"/>
            <a:ext cx="5452811" cy="0"/>
          </a:xfrm>
          <a:prstGeom prst="line">
            <a:avLst/>
          </a:prstGeom>
          <a:noFill/>
          <a:ln w="6350" cap="flat" cmpd="sng" algn="ctr">
            <a:solidFill>
              <a:srgbClr val="595959">
                <a:alpha val="100000"/>
              </a:srgbClr>
            </a:solidFill>
            <a:prstDash val="solid"/>
          </a:ln>
        </p:spPr>
      </p:cxnSp>
      <p:sp>
        <p:nvSpPr>
          <p:cNvPr id="5" name="가로 글상자 4"/>
          <p:cNvSpPr txBox="1"/>
          <p:nvPr/>
        </p:nvSpPr>
        <p:spPr>
          <a:xfrm>
            <a:off x="8061960" y="4553901"/>
            <a:ext cx="716280" cy="31718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500">
                <a:solidFill>
                  <a:schemeClr val="lt1"/>
                </a:solidFill>
                <a:latin typeface="Pretendard Medium"/>
                <a:ea typeface="Pretendard Medium"/>
              </a:rPr>
              <a:t>난이도</a:t>
            </a:r>
            <a:endParaRPr lang="en-US" altLang="ko-KR" sz="1500">
              <a:solidFill>
                <a:schemeClr val="lt1"/>
              </a:solidFill>
              <a:latin typeface="Pretendard Medium"/>
              <a:ea typeface="Pretendard Medium"/>
            </a:endParaRPr>
          </a:p>
        </p:txBody>
      </p:sp>
      <p:sp>
        <p:nvSpPr>
          <p:cNvPr id="6" name="가로 글상자 5"/>
          <p:cNvSpPr txBox="1"/>
          <p:nvPr/>
        </p:nvSpPr>
        <p:spPr>
          <a:xfrm>
            <a:off x="8052436" y="5009196"/>
            <a:ext cx="725804" cy="313374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필살기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8778240" y="4529136"/>
            <a:ext cx="1118236" cy="317184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이미지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음향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8874443" y="5009196"/>
            <a:ext cx="925830" cy="318135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추가 요소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  <p:grpSp>
        <p:nvGrpSpPr>
          <p:cNvPr id="12" name=""/>
          <p:cNvGrpSpPr/>
          <p:nvPr/>
        </p:nvGrpSpPr>
        <p:grpSpPr>
          <a:xfrm rot="0">
            <a:off x="2279469" y="2949853"/>
            <a:ext cx="2139033" cy="924605"/>
            <a:chOff x="1862749" y="2211355"/>
            <a:chExt cx="2139033" cy="92460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lum bright="50000"/>
            </a:blip>
            <a:stretch>
              <a:fillRect/>
            </a:stretch>
          </p:blipFill>
          <p:spPr>
            <a:xfrm>
              <a:off x="1862749" y="2211355"/>
              <a:ext cx="924605" cy="92460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>
              <a:lum bright="50000"/>
            </a:blip>
            <a:stretch>
              <a:fillRect/>
            </a:stretch>
          </p:blipFill>
          <p:spPr>
            <a:xfrm>
              <a:off x="3077187" y="2211360"/>
              <a:ext cx="924595" cy="924595"/>
            </a:xfrm>
            <a:prstGeom prst="rect">
              <a:avLst/>
            </a:prstGeom>
          </p:spPr>
        </p:pic>
      </p:grpSp>
      <p:sp>
        <p:nvSpPr>
          <p:cNvPr id="13" name="가로 글상자 12"/>
          <p:cNvSpPr txBox="1"/>
          <p:nvPr/>
        </p:nvSpPr>
        <p:spPr>
          <a:xfrm>
            <a:off x="4933799" y="2749518"/>
            <a:ext cx="2778442" cy="132527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lt1"/>
                </a:solidFill>
                <a:latin typeface="Pretendard Medium"/>
                <a:ea typeface="Pretendard Medium"/>
              </a:rPr>
              <a:t>난이도별 </a:t>
            </a:r>
            <a:r>
              <a:rPr lang="en-US" altLang="ko-KR">
                <a:solidFill>
                  <a:schemeClr val="lt1"/>
                </a:solidFill>
                <a:latin typeface="Pretendard Medium"/>
                <a:ea typeface="Pretendard Medium"/>
              </a:rPr>
              <a:t>Background</a:t>
            </a:r>
            <a:r>
              <a:rPr lang="ko-KR" altLang="en-US">
                <a:solidFill>
                  <a:schemeClr val="lt1"/>
                </a:solidFill>
                <a:latin typeface="Pretendard Medium"/>
                <a:ea typeface="Pretendard Medium"/>
              </a:rPr>
              <a:t> 설정</a:t>
            </a:r>
            <a:endParaRPr lang="ko-KR" altLang="en-US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lt1"/>
                </a:solidFill>
                <a:latin typeface="Pretendard Medium"/>
                <a:ea typeface="Pretendard Medium"/>
              </a:rPr>
              <a:t>타격 횟수 증가</a:t>
            </a:r>
            <a:endParaRPr lang="ko-KR" altLang="en-US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lt1"/>
                </a:solidFill>
                <a:latin typeface="Pretendard Medium"/>
                <a:ea typeface="Pretendard Medium"/>
              </a:rPr>
              <a:t>목숨 조정</a:t>
            </a:r>
            <a:endParaRPr lang="ko-KR" altLang="en-US">
              <a:solidFill>
                <a:schemeClr val="lt1"/>
              </a:solidFill>
              <a:latin typeface="Pretendard Medium"/>
              <a:ea typeface="Pretendard Mediu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lum bright="50000"/>
          </a:blip>
          <a:stretch>
            <a:fillRect/>
          </a:stretch>
        </p:blipFill>
        <p:spPr>
          <a:xfrm>
            <a:off x="10483521" y="2949548"/>
            <a:ext cx="924595" cy="924595"/>
          </a:xfrm>
          <a:prstGeom prst="rect">
            <a:avLst/>
          </a:prstGeom>
        </p:spPr>
      </p:pic>
      <p:sp>
        <p:nvSpPr>
          <p:cNvPr id="16" name="가로 글상자 15"/>
          <p:cNvSpPr txBox="1"/>
          <p:nvPr/>
        </p:nvSpPr>
        <p:spPr>
          <a:xfrm>
            <a:off x="12186286" y="2749207"/>
            <a:ext cx="2559366" cy="1325588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이미지 제작 및 구현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할로윈 테마 효과 적용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할로윈 느낌의 효과음 적용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lum bright="50000"/>
          </a:blip>
          <a:stretch>
            <a:fillRect/>
          </a:stretch>
        </p:blipFill>
        <p:spPr>
          <a:xfrm>
            <a:off x="2886687" y="6047082"/>
            <a:ext cx="924595" cy="924595"/>
          </a:xfrm>
          <a:prstGeom prst="rect">
            <a:avLst/>
          </a:prstGeom>
        </p:spPr>
      </p:pic>
      <p:sp>
        <p:nvSpPr>
          <p:cNvPr id="18" name="가로 글상자 17"/>
          <p:cNvSpPr txBox="1"/>
          <p:nvPr/>
        </p:nvSpPr>
        <p:spPr>
          <a:xfrm>
            <a:off x="4593605" y="5847463"/>
            <a:ext cx="3458831" cy="1323834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한 화면에 나오는 적 제거하도록 구현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필살기는 박쥐 떼의 단체 공격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미사일 타격 카운트 각각 지정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lum bright="50000"/>
          </a:blip>
          <a:stretch>
            <a:fillRect/>
          </a:stretch>
        </p:blipFill>
        <p:spPr>
          <a:xfrm>
            <a:off x="10447517" y="6011078"/>
            <a:ext cx="960600" cy="960600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12186286" y="5829985"/>
            <a:ext cx="2168840" cy="1322786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캐릭터 이동 오류 수정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아이템 생성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글씨체 변경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grpSp>
        <p:nvGrpSpPr>
          <p:cNvPr id="6" name=""/>
          <p:cNvGrpSpPr/>
          <p:nvPr/>
        </p:nvGrpSpPr>
        <p:grpSpPr>
          <a:xfrm rot="0">
            <a:off x="1521596" y="1848938"/>
            <a:ext cx="14513288" cy="5021943"/>
            <a:chOff x="1521596" y="2363288"/>
            <a:chExt cx="14513288" cy="5021943"/>
          </a:xfrm>
        </p:grpSpPr>
        <p:cxnSp>
          <p:nvCxnSpPr>
            <p:cNvPr id="3" name="선 2"/>
            <p:cNvCxnSpPr/>
            <p:nvPr/>
          </p:nvCxnSpPr>
          <p:spPr>
            <a:xfrm>
              <a:off x="1521597" y="2363288"/>
              <a:ext cx="14513287" cy="0"/>
            </a:xfrm>
            <a:prstGeom prst="line">
              <a:avLst/>
            </a:prstGeom>
            <a:ln w="50800">
              <a:solidFill>
                <a:schemeClr val="l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선 3"/>
            <p:cNvCxnSpPr/>
            <p:nvPr/>
          </p:nvCxnSpPr>
          <p:spPr>
            <a:xfrm>
              <a:off x="1521596" y="4874260"/>
              <a:ext cx="14513287" cy="0"/>
            </a:xfrm>
            <a:prstGeom prst="line">
              <a:avLst/>
            </a:prstGeom>
            <a:noFill/>
            <a:ln w="50800" cap="flat" cmpd="sng" algn="ctr">
              <a:solidFill>
                <a:srgbClr val="ffffff">
                  <a:alpha val="100000"/>
                </a:srgbClr>
              </a:solidFill>
              <a:prstDash val="sysDot"/>
            </a:ln>
          </p:spPr>
        </p:cxnSp>
        <p:cxnSp>
          <p:nvCxnSpPr>
            <p:cNvPr id="5" name="선 4"/>
            <p:cNvCxnSpPr/>
            <p:nvPr/>
          </p:nvCxnSpPr>
          <p:spPr>
            <a:xfrm>
              <a:off x="1521596" y="7385232"/>
              <a:ext cx="14513287" cy="0"/>
            </a:xfrm>
            <a:prstGeom prst="line">
              <a:avLst/>
            </a:prstGeom>
            <a:noFill/>
            <a:ln w="50800" cap="flat" cmpd="sng" algn="ctr">
              <a:solidFill>
                <a:srgbClr val="ffffff">
                  <a:alpha val="100000"/>
                </a:srgbClr>
              </a:solidFill>
              <a:prstDash val="sysDot"/>
            </a:ln>
          </p:spPr>
        </p:cxnSp>
      </p:grpSp>
      <p:grpSp>
        <p:nvGrpSpPr>
          <p:cNvPr id="24" name=""/>
          <p:cNvGrpSpPr/>
          <p:nvPr/>
        </p:nvGrpSpPr>
        <p:grpSpPr>
          <a:xfrm rot="0">
            <a:off x="1489709" y="2004303"/>
            <a:ext cx="14602325" cy="289317"/>
            <a:chOff x="1489710" y="2518653"/>
            <a:chExt cx="14602325" cy="289317"/>
          </a:xfrm>
        </p:grpSpPr>
        <p:sp>
          <p:nvSpPr>
            <p:cNvPr id="7" name="가로 글상자 6"/>
            <p:cNvSpPr txBox="1"/>
            <p:nvPr/>
          </p:nvSpPr>
          <p:spPr>
            <a:xfrm>
              <a:off x="1489710" y="2518653"/>
              <a:ext cx="1089568" cy="28931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en-US" altLang="ko-KR" sz="1300">
                  <a:solidFill>
                    <a:schemeClr val="lt1"/>
                  </a:solidFill>
                  <a:latin typeface="Pretendard Medium"/>
                  <a:ea typeface="Pretendard Medium"/>
                </a:rPr>
                <a:t>2023.09.21</a:t>
              </a:r>
              <a:endParaRPr lang="en-US" altLang="ko-KR" sz="1300">
                <a:solidFill>
                  <a:schemeClr val="lt1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9" name="가로 글상자 8"/>
            <p:cNvSpPr txBox="1"/>
            <p:nvPr/>
          </p:nvSpPr>
          <p:spPr>
            <a:xfrm>
              <a:off x="4181845" y="25186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09.22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10" name="가로 글상자 9"/>
            <p:cNvSpPr txBox="1"/>
            <p:nvPr/>
          </p:nvSpPr>
          <p:spPr>
            <a:xfrm>
              <a:off x="6433971" y="25186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09.23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11" name="가로 글상자 10"/>
            <p:cNvSpPr txBox="1"/>
            <p:nvPr/>
          </p:nvSpPr>
          <p:spPr>
            <a:xfrm>
              <a:off x="8686097" y="25186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09.24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12" name="가로 글상자 11"/>
            <p:cNvSpPr txBox="1"/>
            <p:nvPr/>
          </p:nvSpPr>
          <p:spPr>
            <a:xfrm>
              <a:off x="10938223" y="25186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09.25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13" name="가로 글상자 12"/>
            <p:cNvSpPr txBox="1"/>
            <p:nvPr/>
          </p:nvSpPr>
          <p:spPr>
            <a:xfrm>
              <a:off x="13190349" y="25186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09.26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14" name="가로 글상자 13"/>
            <p:cNvSpPr txBox="1"/>
            <p:nvPr/>
          </p:nvSpPr>
          <p:spPr>
            <a:xfrm>
              <a:off x="15442476" y="25186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09.27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</p:grpSp>
      <p:grpSp>
        <p:nvGrpSpPr>
          <p:cNvPr id="23" name=""/>
          <p:cNvGrpSpPr/>
          <p:nvPr/>
        </p:nvGrpSpPr>
        <p:grpSpPr>
          <a:xfrm rot="0">
            <a:off x="1461135" y="4518903"/>
            <a:ext cx="14630900" cy="289317"/>
            <a:chOff x="1613535" y="5033253"/>
            <a:chExt cx="14630900" cy="289317"/>
          </a:xfrm>
        </p:grpSpPr>
        <p:sp>
          <p:nvSpPr>
            <p:cNvPr id="16" name="가로 글상자 15"/>
            <p:cNvSpPr txBox="1"/>
            <p:nvPr/>
          </p:nvSpPr>
          <p:spPr>
            <a:xfrm>
              <a:off x="1613535" y="5033253"/>
              <a:ext cx="1118143" cy="28931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2023.09.28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4334245" y="50332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09.29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18" name="가로 글상자 17"/>
            <p:cNvSpPr txBox="1"/>
            <p:nvPr/>
          </p:nvSpPr>
          <p:spPr>
            <a:xfrm>
              <a:off x="6586371" y="50332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09.30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19" name="가로 글상자 18"/>
            <p:cNvSpPr txBox="1"/>
            <p:nvPr/>
          </p:nvSpPr>
          <p:spPr>
            <a:xfrm>
              <a:off x="8838497" y="50332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10.01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20" name="가로 글상자 19"/>
            <p:cNvSpPr txBox="1"/>
            <p:nvPr/>
          </p:nvSpPr>
          <p:spPr>
            <a:xfrm>
              <a:off x="11090623" y="50332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10.02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21" name="가로 글상자 20"/>
            <p:cNvSpPr txBox="1"/>
            <p:nvPr/>
          </p:nvSpPr>
          <p:spPr>
            <a:xfrm>
              <a:off x="13342749" y="50332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10.03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22" name="가로 글상자 21"/>
            <p:cNvSpPr txBox="1"/>
            <p:nvPr/>
          </p:nvSpPr>
          <p:spPr>
            <a:xfrm>
              <a:off x="15594876" y="5033253"/>
              <a:ext cx="649559" cy="2893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10.04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1489710" y="6994707"/>
            <a:ext cx="12351854" cy="290013"/>
            <a:chOff x="1640455" y="5033253"/>
            <a:chExt cx="12351854" cy="290013"/>
          </a:xfrm>
        </p:grpSpPr>
        <p:sp>
          <p:nvSpPr>
            <p:cNvPr id="26" name="가로 글상자 15"/>
            <p:cNvSpPr txBox="1"/>
            <p:nvPr/>
          </p:nvSpPr>
          <p:spPr>
            <a:xfrm>
              <a:off x="1640455" y="5033253"/>
              <a:ext cx="1091223" cy="29001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2023.10.05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27" name="가로 글상자 16"/>
            <p:cNvSpPr txBox="1"/>
            <p:nvPr/>
          </p:nvSpPr>
          <p:spPr>
            <a:xfrm>
              <a:off x="4334245" y="5033253"/>
              <a:ext cx="649559" cy="2900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10.06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28" name="가로 글상자 17"/>
            <p:cNvSpPr txBox="1"/>
            <p:nvPr/>
          </p:nvSpPr>
          <p:spPr>
            <a:xfrm>
              <a:off x="6586371" y="5033253"/>
              <a:ext cx="649559" cy="2900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10.07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29" name="가로 글상자 18"/>
            <p:cNvSpPr txBox="1"/>
            <p:nvPr/>
          </p:nvSpPr>
          <p:spPr>
            <a:xfrm>
              <a:off x="8838498" y="5033253"/>
              <a:ext cx="649559" cy="2900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10.08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30" name="가로 글상자 19"/>
            <p:cNvSpPr txBox="1"/>
            <p:nvPr/>
          </p:nvSpPr>
          <p:spPr>
            <a:xfrm>
              <a:off x="11090624" y="5033253"/>
              <a:ext cx="649559" cy="2900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10.09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  <p:sp>
          <p:nvSpPr>
            <p:cNvPr id="31" name="가로 글상자 20"/>
            <p:cNvSpPr txBox="1"/>
            <p:nvPr/>
          </p:nvSpPr>
          <p:spPr>
            <a:xfrm>
              <a:off x="13342750" y="5033253"/>
              <a:ext cx="649559" cy="2900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 Medium"/>
                  <a:ea typeface="Pretendard Medium"/>
                </a:rPr>
                <a:t>10.10</a:t>
              </a:r>
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endParaRPr>
            </a:p>
          </p:txBody>
        </p:sp>
      </p:grpSp>
      <p:cxnSp>
        <p:nvCxnSpPr>
          <p:cNvPr id="33" name="화살표 32"/>
          <p:cNvCxnSpPr/>
          <p:nvPr/>
        </p:nvCxnSpPr>
        <p:spPr>
          <a:xfrm>
            <a:off x="1521596" y="2685097"/>
            <a:ext cx="4042757" cy="0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가로 글상자 33"/>
          <p:cNvSpPr txBox="1"/>
          <p:nvPr/>
        </p:nvSpPr>
        <p:spPr>
          <a:xfrm>
            <a:off x="1521596" y="2799291"/>
            <a:ext cx="2023019" cy="83735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lnSpc>
                <a:spcPct val="150000"/>
              </a:lnSpc>
              <a:defRPr/>
            </a:pPr>
            <a:r>
              <a:rPr lang="ko-KR" altLang="en-US" sz="1100">
                <a:solidFill>
                  <a:schemeClr val="lt1"/>
                </a:solidFill>
                <a:latin typeface="Pretendard Medium"/>
                <a:ea typeface="Pretendard Medium"/>
              </a:rPr>
              <a:t>주제 선정 및 구성원 역할 분배</a:t>
            </a:r>
            <a:endParaRPr lang="ko-KR" altLang="en-US" sz="1100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100">
                <a:solidFill>
                  <a:schemeClr val="lt1"/>
                </a:solidFill>
                <a:latin typeface="Pretendard Medium"/>
                <a:ea typeface="Pretendard Medium"/>
              </a:rPr>
              <a:t>구성원별 기본 코드 구성 </a:t>
            </a:r>
            <a:r>
              <a:rPr lang="en-US" altLang="ko-KR" sz="1100">
                <a:solidFill>
                  <a:schemeClr val="lt1"/>
                </a:solidFill>
                <a:latin typeface="Pretendard Medium"/>
                <a:ea typeface="Pretendard Medium"/>
              </a:rPr>
              <a:t>STUDY</a:t>
            </a:r>
            <a:endParaRPr lang="en-US" altLang="ko-KR" sz="1100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100">
                <a:solidFill>
                  <a:schemeClr val="lt1"/>
                </a:solidFill>
                <a:latin typeface="Pretendard Medium"/>
                <a:ea typeface="Pretendard Medium"/>
              </a:rPr>
              <a:t>게임 추가 요소 결정</a:t>
            </a:r>
            <a:endParaRPr lang="ko-KR" altLang="en-US" sz="1100">
              <a:solidFill>
                <a:schemeClr val="lt1"/>
              </a:solidFill>
              <a:latin typeface="Pretendard Medium"/>
              <a:ea typeface="Pretendard Medium"/>
            </a:endParaRPr>
          </a:p>
        </p:txBody>
      </p:sp>
      <p:cxnSp>
        <p:nvCxnSpPr>
          <p:cNvPr id="35" name="화살표 34"/>
          <p:cNvCxnSpPr/>
          <p:nvPr/>
        </p:nvCxnSpPr>
        <p:spPr>
          <a:xfrm>
            <a:off x="5564356" y="3750945"/>
            <a:ext cx="10470528" cy="0"/>
          </a:xfrm>
          <a:prstGeom prst="straightConnector1">
            <a:avLst/>
          </a:prstGeom>
          <a:noFill/>
          <a:ln w="12700" cap="flat" cmpd="sng" algn="ctr">
            <a:solidFill>
              <a:srgbClr val="ffffff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36" name="가로 글상자 35"/>
          <p:cNvSpPr txBox="1"/>
          <p:nvPr/>
        </p:nvSpPr>
        <p:spPr>
          <a:xfrm>
            <a:off x="13841564" y="2799291"/>
            <a:ext cx="2078355" cy="837354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구성원 역할별 코드 작성 및 테스트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이미지 생성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_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태환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게임 시놉시스 수정 및 환경 세팅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  <p:cxnSp>
        <p:nvCxnSpPr>
          <p:cNvPr id="37" name="화살표 36"/>
          <p:cNvCxnSpPr/>
          <p:nvPr/>
        </p:nvCxnSpPr>
        <p:spPr>
          <a:xfrm>
            <a:off x="1521596" y="6242685"/>
            <a:ext cx="12994506" cy="0"/>
          </a:xfrm>
          <a:prstGeom prst="straightConnector1">
            <a:avLst/>
          </a:prstGeom>
          <a:noFill/>
          <a:ln w="12700" cap="flat" cmpd="sng" algn="ctr">
            <a:solidFill>
              <a:srgbClr val="ffffff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8" name="화살표 37"/>
          <p:cNvCxnSpPr/>
          <p:nvPr/>
        </p:nvCxnSpPr>
        <p:spPr>
          <a:xfrm>
            <a:off x="14516102" y="5218747"/>
            <a:ext cx="1518783" cy="0"/>
          </a:xfrm>
          <a:prstGeom prst="straightConnector1">
            <a:avLst/>
          </a:prstGeom>
          <a:noFill/>
          <a:ln w="12700" cap="flat" cmpd="sng" algn="ctr">
            <a:solidFill>
              <a:srgbClr val="ffffff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9" name="화살표 38"/>
          <p:cNvCxnSpPr/>
          <p:nvPr/>
        </p:nvCxnSpPr>
        <p:spPr>
          <a:xfrm>
            <a:off x="1521595" y="7671432"/>
            <a:ext cx="10732385" cy="0"/>
          </a:xfrm>
          <a:prstGeom prst="straightConnector1">
            <a:avLst/>
          </a:prstGeom>
          <a:noFill/>
          <a:ln w="12700" cap="flat" cmpd="sng" algn="ctr">
            <a:solidFill>
              <a:srgbClr val="ffffff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41" name="가로 글상자 40"/>
          <p:cNvSpPr txBox="1"/>
          <p:nvPr/>
        </p:nvSpPr>
        <p:spPr>
          <a:xfrm>
            <a:off x="1521595" y="7780335"/>
            <a:ext cx="1992629" cy="1097176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전체적인 코드 점검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시놉시스 수정 및 확정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진행 상황 점검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추가 코딩 항목 점검 및 코드 작성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  <p:sp>
        <p:nvSpPr>
          <p:cNvPr id="42" name="가로 글상자 41"/>
          <p:cNvSpPr txBox="1"/>
          <p:nvPr/>
        </p:nvSpPr>
        <p:spPr>
          <a:xfrm>
            <a:off x="1521596" y="5218747"/>
            <a:ext cx="1221105" cy="837248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애니메이션 테스트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필살기 코드 작성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생성 이미지 설정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  <p:cxnSp>
        <p:nvCxnSpPr>
          <p:cNvPr id="43" name="화살표 42"/>
          <p:cNvCxnSpPr/>
          <p:nvPr/>
        </p:nvCxnSpPr>
        <p:spPr>
          <a:xfrm flipV="1">
            <a:off x="12253980" y="8877512"/>
            <a:ext cx="1240829" cy="1"/>
          </a:xfrm>
          <a:prstGeom prst="straightConnector1">
            <a:avLst/>
          </a:prstGeom>
          <a:noFill/>
          <a:ln w="12700" cap="flat" cmpd="sng" algn="ctr">
            <a:solidFill>
              <a:srgbClr val="ffffff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44" name="가로 글상자 43"/>
          <p:cNvSpPr txBox="1"/>
          <p:nvPr/>
        </p:nvSpPr>
        <p:spPr>
          <a:xfrm>
            <a:off x="12307444" y="8414648"/>
            <a:ext cx="1133900" cy="33718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PYGAME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Pretendard Medium"/>
                <a:ea typeface="Pretendard Medium"/>
              </a:rPr>
              <a:t>발표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 Medium"/>
              <a:ea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가로 글상자 2"/>
          <p:cNvSpPr txBox="1"/>
          <p:nvPr/>
        </p:nvSpPr>
        <p:spPr>
          <a:xfrm>
            <a:off x="2146935" y="1203959"/>
            <a:ext cx="819692" cy="27051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  <a:latin typeface="Pretendard Medium"/>
                <a:ea typeface="Pretendard Medium"/>
              </a:rPr>
              <a:t>_</a:t>
            </a:r>
            <a:r>
              <a:rPr lang="ko-KR" altLang="en-US" sz="1200">
                <a:solidFill>
                  <a:srgbClr val="808080"/>
                </a:solidFill>
                <a:latin typeface="Pretendard Medium"/>
                <a:ea typeface="Pretendard Medium"/>
              </a:rPr>
              <a:t>시놉시스</a:t>
            </a:r>
            <a:endParaRPr lang="ko-KR" altLang="en-US" sz="1200">
              <a:solidFill>
                <a:srgbClr val="808080"/>
              </a:solidFill>
              <a:latin typeface="Pretendard Medium"/>
              <a:ea typeface="Pretendard Medium"/>
            </a:endParaRPr>
          </a:p>
        </p:txBody>
      </p:sp>
      <p:sp>
        <p:nvSpPr>
          <p:cNvPr id="4" name="가로 글상자 3"/>
          <p:cNvSpPr txBox="1"/>
          <p:nvPr/>
        </p:nvSpPr>
        <p:spPr>
          <a:xfrm>
            <a:off x="1153476" y="1785937"/>
            <a:ext cx="14201776" cy="3565208"/>
          </a:xfrm>
          <a:prstGeom prst="rect">
            <a:avLst/>
          </a:prstGeom>
        </p:spPr>
        <p:txBody>
          <a:bodyPr wrap="square" anchor="t" anchorCtr="0">
            <a:spAutoFit/>
          </a:bodyPr>
          <a:p>
            <a:pPr lvl="0">
              <a:lnSpc>
                <a:spcPct val="150000"/>
              </a:lnSpc>
              <a:defRPr/>
            </a:pP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한가로운 주말 오후, 밥을 배부르게 먹고 TV 앞에 앉았다</a:t>
            </a:r>
            <a:r>
              <a:rPr lang="en-US" altLang="ko-KR" sz="1900">
                <a:solidFill>
                  <a:schemeClr val="lt1"/>
                </a:solidFill>
                <a:latin typeface="Pretendard Medium"/>
                <a:ea typeface="Pretendard Medium"/>
              </a:rPr>
              <a:t>.</a:t>
            </a: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 여유를 즐겨보자</a:t>
            </a:r>
            <a:r>
              <a:rPr lang="en-US" altLang="ko-KR" sz="1900">
                <a:solidFill>
                  <a:schemeClr val="lt1"/>
                </a:solidFill>
                <a:latin typeface="Pretendard Medium"/>
                <a:ea typeface="Pretendard Medium"/>
              </a:rPr>
              <a:t>...</a:t>
            </a: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하지만, 너무나도 볼 게 없다!</a:t>
            </a:r>
            <a:endParaRPr lang="ko-KR" altLang="en-US" sz="1900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영화 채널을 틀어보니 ‘크리스마스의 악몽‘ 이 방영 중이다. 추억을 회상하며 감상하던 중 노곤했는지 잠에 빠진 나.</a:t>
            </a:r>
            <a:endParaRPr lang="ko-KR" altLang="en-US" sz="1900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주변에서 들리는 이상한 소리에 눈을 떠보니 홀로 덩그러니 숲 속에 서있고</a:t>
            </a:r>
            <a:r>
              <a:rPr lang="en-US" altLang="ko-KR" sz="1900">
                <a:solidFill>
                  <a:schemeClr val="lt1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 온갖 할로윈 몬스터들이 나에게 몰려오고 있다.</a:t>
            </a:r>
            <a:endParaRPr lang="ko-KR" altLang="en-US" sz="1900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‘뭐야</a:t>
            </a:r>
            <a:r>
              <a:rPr lang="en-US" altLang="ko-KR" sz="1900">
                <a:solidFill>
                  <a:schemeClr val="lt1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 할로윈 축제 하는건가? 근데 나 잠들었</a:t>
            </a:r>
            <a:r>
              <a:rPr lang="en-US" altLang="ko-KR" sz="1900">
                <a:solidFill>
                  <a:schemeClr val="lt1"/>
                </a:solidFill>
                <a:latin typeface="Pretendard Medium"/>
                <a:ea typeface="Pretendard Medium"/>
              </a:rPr>
              <a:t>...</a:t>
            </a: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는데</a:t>
            </a:r>
            <a:r>
              <a:rPr lang="en-US" altLang="ko-KR" sz="1900">
                <a:solidFill>
                  <a:schemeClr val="lt1"/>
                </a:solidFill>
                <a:latin typeface="Pretendard Medium"/>
                <a:ea typeface="Pretendard Medium"/>
              </a:rPr>
              <a:t>..?’</a:t>
            </a:r>
            <a:endParaRPr lang="en-US" altLang="ko-KR" sz="1900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고개를 숙이니 나는 마녀 복장을 하고 있고 몬스터들은 점점 다가오는데</a:t>
            </a:r>
            <a:r>
              <a:rPr lang="en-US" altLang="ko-KR" sz="1900">
                <a:solidFill>
                  <a:schemeClr val="lt1"/>
                </a:solidFill>
                <a:latin typeface="Pretendard Medium"/>
                <a:ea typeface="Pretendard Medium"/>
              </a:rPr>
              <a:t>..</a:t>
            </a:r>
            <a:endParaRPr lang="en-US" altLang="ko-KR" sz="1900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무서운 상황에서 벗어나기 위해 볼을 꼬집었지만 현실로 돌아가기를 여러 차례 실패한다!</a:t>
            </a:r>
            <a:endParaRPr lang="ko-KR" altLang="en-US" sz="1900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“그래</a:t>
            </a:r>
            <a:r>
              <a:rPr lang="en-US" altLang="ko-KR" sz="1900">
                <a:solidFill>
                  <a:schemeClr val="lt1"/>
                </a:solidFill>
                <a:latin typeface="Pretendard Medium"/>
                <a:ea typeface="Pretendard Medium"/>
              </a:rPr>
              <a:t>,</a:t>
            </a: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 이렇게 된 이상 어쩔 수 없어</a:t>
            </a:r>
            <a:r>
              <a:rPr lang="en-US" altLang="ko-KR" sz="1900">
                <a:solidFill>
                  <a:schemeClr val="lt1"/>
                </a:solidFill>
                <a:latin typeface="Pretendard Medium"/>
                <a:ea typeface="Pretendard Medium"/>
              </a:rPr>
              <a:t>.</a:t>
            </a: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 저 몬스터들을 없애면서 빠져나갈 출구를 찾아보자!”</a:t>
            </a:r>
            <a:endParaRPr lang="ko-KR" altLang="en-US" sz="1900">
              <a:solidFill>
                <a:schemeClr val="lt1"/>
              </a:solidFill>
              <a:latin typeface="Pretendard Medium"/>
              <a:ea typeface="Pretendard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900">
                <a:solidFill>
                  <a:schemeClr val="lt1"/>
                </a:solidFill>
                <a:latin typeface="Pretendard Medium"/>
                <a:ea typeface="Pretendard Medium"/>
              </a:rPr>
              <a:t>과연 난 이 꿈속에서 벗어날 수 있을까?</a:t>
            </a:r>
            <a:endParaRPr lang="ko-KR" altLang="en-US" sz="1900">
              <a:solidFill>
                <a:schemeClr val="lt1"/>
              </a:solidFill>
              <a:latin typeface="Pretendard Medium"/>
              <a:ea typeface="Pretendard Mediu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783e94">
                <a:tint val="45000"/>
                <a:satMod val="400000"/>
              </a:srgbClr>
            </a:duotone>
            <a:lum/>
          </a:blip>
          <a:stretch>
            <a:fillRect/>
          </a:stretch>
        </p:blipFill>
        <p:spPr>
          <a:xfrm>
            <a:off x="10477773" y="3656647"/>
            <a:ext cx="4877480" cy="487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가로 글상자 2"/>
          <p:cNvSpPr txBox="1"/>
          <p:nvPr/>
        </p:nvSpPr>
        <p:spPr>
          <a:xfrm>
            <a:off x="2081847" y="1203959"/>
            <a:ext cx="1162593" cy="270511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200">
                <a:solidFill>
                  <a:srgbClr val="808080"/>
                </a:solidFill>
                <a:latin typeface="Pretendard Medium"/>
                <a:ea typeface="Pretendard Medium"/>
              </a:rPr>
              <a:t>_</a:t>
            </a:r>
            <a:r>
              <a:rPr lang="ko-KR" altLang="en-US" sz="1200">
                <a:solidFill>
                  <a:srgbClr val="808080"/>
                </a:solidFill>
                <a:latin typeface="Pretendard Medium"/>
                <a:ea typeface="Pretendard Medium"/>
              </a:rPr>
              <a:t>게임 내 이미지</a:t>
            </a:r>
            <a:endParaRPr lang="ko-KR" altLang="en-US" sz="1200">
              <a:solidFill>
                <a:srgbClr val="808080"/>
              </a:solidFill>
              <a:latin typeface="Pretendard Medium"/>
              <a:ea typeface="Pretendard Medium"/>
            </a:endParaRPr>
          </a:p>
        </p:txBody>
      </p:sp>
      <p:grpSp>
        <p:nvGrpSpPr>
          <p:cNvPr id="19" name=""/>
          <p:cNvGrpSpPr/>
          <p:nvPr/>
        </p:nvGrpSpPr>
        <p:grpSpPr>
          <a:xfrm rot="0">
            <a:off x="1662589" y="1950720"/>
            <a:ext cx="14231301" cy="6696837"/>
            <a:chOff x="1434465" y="1950720"/>
            <a:chExt cx="14231301" cy="6696837"/>
          </a:xfrm>
        </p:grpSpPr>
        <p:pic>
          <p:nvPicPr>
            <p:cNvPr id="10" name="그림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4465" y="1950720"/>
              <a:ext cx="5040630" cy="6696837"/>
            </a:xfrm>
            <a:prstGeom prst="rect">
              <a:avLst/>
            </a:prstGeom>
          </p:spPr>
        </p:pic>
        <p:sp>
          <p:nvSpPr>
            <p:cNvPr id="16" name="가로 글상자 15"/>
            <p:cNvSpPr txBox="1"/>
            <p:nvPr/>
          </p:nvSpPr>
          <p:spPr>
            <a:xfrm>
              <a:off x="6475095" y="8281796"/>
              <a:ext cx="1389696" cy="36576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rPr>
                <a:t>Main Screen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pic>
          <p:nvPicPr>
            <p:cNvPr id="17" name="그림 16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778240" y="1950720"/>
              <a:ext cx="5040630" cy="6696837"/>
            </a:xfrm>
            <a:prstGeom prst="rect">
              <a:avLst/>
            </a:prstGeom>
          </p:spPr>
        </p:pic>
        <p:sp>
          <p:nvSpPr>
            <p:cNvPr id="18" name="가로 글상자 17"/>
            <p:cNvSpPr txBox="1"/>
            <p:nvPr/>
          </p:nvSpPr>
          <p:spPr>
            <a:xfrm>
              <a:off x="13818870" y="8281796"/>
              <a:ext cx="1846896" cy="36576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rPr>
                <a:t>Key Guide Screen</a:t>
              </a: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mangoboard.net</ep:Company>
  <ep:Words>230</ep:Words>
  <ep:PresentationFormat>On-screen Show (16:9)</ep:PresentationFormat>
  <ep:Paragraphs>42</ep:Paragraphs>
  <ep:Slides>20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2024-05-27T06:37:08.000</dcterms:created>
  <dc:creator>mangoboard.net_38528203</dc:creator>
  <cp:lastModifiedBy>user</cp:lastModifiedBy>
  <dcterms:modified xsi:type="dcterms:W3CDTF">2024-05-27T08:42:11.309</dcterms:modified>
  <cp:revision>93</cp:revision>
  <dc:subject>Presentation</dc:subject>
  <dc:title>할로윈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